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6" r:id="rId3"/>
    <p:sldId id="275" r:id="rId4"/>
    <p:sldId id="280" r:id="rId5"/>
    <p:sldId id="281" r:id="rId6"/>
    <p:sldId id="283" r:id="rId7"/>
    <p:sldId id="284" r:id="rId8"/>
    <p:sldId id="274" r:id="rId9"/>
    <p:sldId id="257" r:id="rId10"/>
    <p:sldId id="277" r:id="rId11"/>
    <p:sldId id="278" r:id="rId12"/>
    <p:sldId id="258" r:id="rId13"/>
    <p:sldId id="260" r:id="rId14"/>
    <p:sldId id="266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C7"/>
    <a:srgbClr val="DFF0A1"/>
    <a:srgbClr val="47D2AE"/>
    <a:srgbClr val="C7DF1E"/>
    <a:srgbClr val="ECFF59"/>
    <a:srgbClr val="D9E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/>
    <p:restoredTop sz="94643"/>
  </p:normalViewPr>
  <p:slideViewPr>
    <p:cSldViewPr snapToGrid="0" snapToObjects="1">
      <p:cViewPr varScale="1">
        <p:scale>
          <a:sx n="85" d="100"/>
          <a:sy n="85" d="100"/>
        </p:scale>
        <p:origin x="-9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AFAA4-E301-3E4B-8AF9-E93303A44D4D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4740C-8D15-414A-8AC4-C36CBAD6F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385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5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73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9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00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64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29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4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7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6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778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5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25E7A-7168-A247-B373-1E4D96263205}" type="datetimeFigureOut">
              <a:rPr lang="en-US" smtClean="0"/>
              <a:t>7/26/2018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91F16-1653-AE45-AE20-362BAA269A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Excel_Worksheet4.xlsx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Excel_Worksheet6.xlsx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378554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0" y="6424273"/>
            <a:ext cx="9144000" cy="3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bg1"/>
                </a:solidFill>
              </a:rPr>
              <a:t>KEMENTERIAN PENDIDIKAN DAN KEBUDAYAAN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659134" y="1373337"/>
            <a:ext cx="3532866" cy="197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4610" r="13815" b="5831"/>
          <a:stretch/>
        </p:blipFill>
        <p:spPr>
          <a:xfrm>
            <a:off x="8816678" y="1418197"/>
            <a:ext cx="1588358" cy="1878407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0" y="6039274"/>
            <a:ext cx="9144000" cy="3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bg1"/>
                </a:solidFill>
              </a:rPr>
              <a:t>BIRO UMUM - SEKRETARIAT JENDERAL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1507702F-3DAE-4142-95D5-C45E3E733D2F}"/>
              </a:ext>
            </a:extLst>
          </p:cNvPr>
          <p:cNvSpPr txBox="1">
            <a:spLocks/>
          </p:cNvSpPr>
          <p:nvPr/>
        </p:nvSpPr>
        <p:spPr>
          <a:xfrm>
            <a:off x="864471" y="1048331"/>
            <a:ext cx="7715891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d-ID" sz="2800" b="1" dirty="0" smtClean="0">
                <a:solidFill>
                  <a:schemeClr val="bg1"/>
                </a:solidFill>
                <a:latin typeface="Helvetica" pitchFamily="2" charset="0"/>
              </a:rPr>
              <a:t>PROGRESS &amp; KEBIJAKAN</a:t>
            </a:r>
          </a:p>
          <a:p>
            <a:pPr algn="r"/>
            <a:r>
              <a:rPr lang="en-US" sz="4400" b="1" dirty="0" err="1" smtClean="0">
                <a:solidFill>
                  <a:schemeClr val="bg1"/>
                </a:solidFill>
                <a:latin typeface="Helvetica" pitchFamily="2" charset="0"/>
              </a:rPr>
              <a:t>Pengadaan</a:t>
            </a:r>
            <a:r>
              <a:rPr lang="en-US" sz="4400" b="1" dirty="0" smtClean="0">
                <a:solidFill>
                  <a:schemeClr val="bg1"/>
                </a:solidFill>
                <a:latin typeface="Helvetica" pitchFamily="2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Helvetica" pitchFamily="2" charset="0"/>
              </a:rPr>
              <a:t>Langsung</a:t>
            </a:r>
            <a:endParaRPr lang="en-US" sz="4400" b="1" dirty="0">
              <a:solidFill>
                <a:schemeClr val="bg1"/>
              </a:solidFill>
              <a:latin typeface="Helvetica" pitchFamily="2" charset="0"/>
            </a:endParaRPr>
          </a:p>
          <a:p>
            <a:pPr algn="r"/>
            <a:r>
              <a:rPr lang="en-US" sz="4400" b="1" dirty="0" err="1">
                <a:solidFill>
                  <a:schemeClr val="bg1"/>
                </a:solidFill>
                <a:latin typeface="Helvetica" pitchFamily="2" charset="0"/>
              </a:rPr>
              <a:t>Secara</a:t>
            </a:r>
            <a:r>
              <a:rPr lang="en-US" sz="4400" b="1" dirty="0">
                <a:solidFill>
                  <a:schemeClr val="bg1"/>
                </a:solidFill>
                <a:latin typeface="Helvetica" pitchFamily="2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Helvetica" pitchFamily="2" charset="0"/>
              </a:rPr>
              <a:t>Elektronik</a:t>
            </a:r>
            <a:r>
              <a:rPr lang="en-US" sz="4400" b="1" dirty="0">
                <a:solidFill>
                  <a:schemeClr val="bg1"/>
                </a:solidFill>
                <a:latin typeface="Helvetica" pitchFamily="2" charset="0"/>
              </a:rPr>
              <a:t/>
            </a:r>
            <a:br>
              <a:rPr lang="en-US" sz="4400" b="1" dirty="0">
                <a:solidFill>
                  <a:schemeClr val="bg1"/>
                </a:solidFill>
                <a:latin typeface="Helvetica" pitchFamily="2" charset="0"/>
              </a:rPr>
            </a:br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Di </a:t>
            </a:r>
            <a:r>
              <a:rPr lang="en-US" sz="2800" b="1" dirty="0" err="1">
                <a:solidFill>
                  <a:schemeClr val="bg1"/>
                </a:solidFill>
                <a:latin typeface="Helvetica" pitchFamily="2" charset="0"/>
              </a:rPr>
              <a:t>Lingkungan</a:t>
            </a:r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Helvetica" pitchFamily="2" charset="0"/>
              </a:rPr>
              <a:t>Kemendikbud</a:t>
            </a:r>
            <a:endParaRPr lang="en-US" sz="28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62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28134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SIMPEL</a:t>
            </a:r>
            <a:endParaRPr lang="en-US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276457"/>
            <a:ext cx="2928135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4388" y="317553"/>
            <a:ext cx="2969231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atin typeface="Helvetica Light" charset="0"/>
                <a:ea typeface="Helvetica Light" charset="0"/>
                <a:cs typeface="Helvetica Light" charset="0"/>
              </a:rPr>
              <a:t>MANFAAT </a:t>
            </a:r>
            <a:endParaRPr lang="en-US" dirty="0">
              <a:latin typeface="Helvetica Light" charset="0"/>
              <a:ea typeface="Helvetica Light" charset="0"/>
              <a:cs typeface="Helvetica Light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164387" y="2022850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715785" y="2022849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E-FILING </a:t>
            </a:r>
            <a:r>
              <a:rPr lang="en-US" sz="2800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dokumen</a:t>
            </a:r>
            <a:r>
              <a:rPr lang="en-US" sz="28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kualifikasi</a:t>
            </a:r>
            <a:r>
              <a:rPr lang="en-US" sz="2800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penyedia</a:t>
            </a:r>
            <a:endParaRPr lang="en-US" sz="2800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83619" y="1537672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311089" y="1398561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Otomatisasi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proses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dan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audit trail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64387" y="3227975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1715785" y="3227974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Memperluas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REFERENSI PENYEDIA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083619" y="2742797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311089" y="2603686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E-FILING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dokumen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pengadaan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langsung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164387" y="4461613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715785" y="4461612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REFERENSI </a:t>
            </a:r>
            <a:r>
              <a:rPr lang="en-US" sz="2800" dirty="0" err="1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penyusunan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HPS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83619" y="3976435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1311089" y="3837324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Mendorong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penyedia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meningkatkan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KUALITAS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083619" y="5219608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1311089" y="5080497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Meningkatkan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EFEKTIVITAS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dan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KUALITAS PELAPORAN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10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28134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SIMPEL</a:t>
            </a:r>
            <a:endParaRPr lang="en-US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276457"/>
            <a:ext cx="2928135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17553"/>
            <a:ext cx="313362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400" dirty="0" smtClean="0">
                <a:latin typeface="Helvetica Light" charset="0"/>
                <a:ea typeface="Helvetica Light" charset="0"/>
                <a:cs typeface="Helvetica Light" charset="0"/>
              </a:rPr>
              <a:t>SEDERHANANYA</a:t>
            </a:r>
            <a:endParaRPr lang="en-US" sz="2400" dirty="0">
              <a:latin typeface="Helvetica Light" charset="0"/>
              <a:ea typeface="Helvetica Light" charset="0"/>
              <a:cs typeface="Helvetica Light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164387" y="2022850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715785" y="2022849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Dokumen Kualifikasi Penyedia diminta cukup 1 x</a:t>
            </a:r>
            <a:endParaRPr lang="en-US" sz="2800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83619" y="1537672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311089" y="1398561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Penyedia Daftar Cukup 1 x u/ seluruh satker Kemendikbud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64387" y="3227975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1715785" y="3227974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Tidak akan ada tahapan/dokumen yang terlewat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083619" y="2742797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311089" y="2603686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Tidak repot menyiapkan berbagai dokumen PPK/PP/PPHP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164387" y="4461613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715785" y="4461612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Proses berjalan tanpa harus ketemu Penyedia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83619" y="3976435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1311089" y="3837324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Mengurangi Human Error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083619" y="5219608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-164387" y="5588280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1311089" y="5080497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Buat HPS, Laporan, Dokumentasi, Audit, dst lebih gampang, 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-1" y="5754179"/>
            <a:ext cx="11712539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id-ID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charset="0"/>
                <a:ea typeface="Helvetica" charset="0"/>
                <a:cs typeface="Helvetica" charset="0"/>
              </a:rPr>
              <a:t>.... Dan masih banyak lagi penyederahaan/simpelisasi lainnya....</a:t>
            </a:r>
            <a:endParaRPr lang="en-US" sz="2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98030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PEKERJAAN?</a:t>
            </a:r>
          </a:p>
        </p:txBody>
      </p:sp>
      <p:sp>
        <p:nvSpPr>
          <p:cNvPr id="9" name="Rectangle 8"/>
          <p:cNvSpPr/>
          <p:nvPr/>
        </p:nvSpPr>
        <p:spPr>
          <a:xfrm>
            <a:off x="-1" y="276457"/>
            <a:ext cx="4798031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4388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Helvetica Light" charset="0"/>
                <a:ea typeface="Helvetica Light" charset="0"/>
                <a:cs typeface="Helvetica Light" charset="0"/>
              </a:rPr>
              <a:t>MEMPERMUDAH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613041" y="1176075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SIMPEL </a:t>
            </a:r>
            <a:r>
              <a:rPr lang="en-US" sz="2800" dirty="0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dapat</a:t>
            </a:r>
            <a:r>
              <a:rPr lang="en-US" sz="28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memfasilitasi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9871" y="2373622"/>
            <a:ext cx="10897459" cy="146322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083619" y="2004958"/>
            <a:ext cx="11128926" cy="702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311089" y="1907428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SATUAN KERJA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9871" y="4522663"/>
            <a:ext cx="10897459" cy="1160113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960634" y="4956677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PERCEPATAN</a:t>
            </a:r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Proses Audit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83619" y="4213714"/>
            <a:ext cx="11128926" cy="772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311089" y="4106918"/>
            <a:ext cx="10166580" cy="976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AUDITOR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929B1FEC-C6B9-C44C-B5B3-BC5458C0D945}"/>
              </a:ext>
            </a:extLst>
          </p:cNvPr>
          <p:cNvSpPr txBox="1">
            <a:spLocks/>
          </p:cNvSpPr>
          <p:nvPr/>
        </p:nvSpPr>
        <p:spPr>
          <a:xfrm>
            <a:off x="960634" y="2194263"/>
            <a:ext cx="6005245" cy="2188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Percepatan</a:t>
            </a:r>
            <a:r>
              <a:rPr lang="en-US" sz="2400" dirty="0">
                <a:solidFill>
                  <a:schemeClr val="bg1"/>
                </a:solidFill>
                <a:latin typeface="Helvetica" charset="0"/>
              </a:rPr>
              <a:t> proses </a:t>
            </a:r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pengadaan</a:t>
            </a:r>
            <a:endParaRPr lang="en-US" sz="2400" dirty="0">
              <a:solidFill>
                <a:schemeClr val="bg1"/>
              </a:solidFill>
              <a:latin typeface="Helvetica" charset="0"/>
            </a:endParaRPr>
          </a:p>
          <a:p>
            <a:endParaRPr lang="en-US" sz="1200" dirty="0">
              <a:solidFill>
                <a:schemeClr val="bg1"/>
              </a:solidFill>
              <a:latin typeface="Helvetica" charset="0"/>
            </a:endParaRPr>
          </a:p>
          <a:p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Dokumen</a:t>
            </a:r>
            <a:r>
              <a:rPr lang="en-US" sz="2400" dirty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Kualifikasi</a:t>
            </a:r>
            <a:endParaRPr lang="en-US" sz="2400" dirty="0">
              <a:solidFill>
                <a:schemeClr val="bg1"/>
              </a:solidFill>
              <a:latin typeface="Helvetica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xmlns="" id="{1119860B-2DF4-9544-B4C0-99B4364F23AB}"/>
              </a:ext>
            </a:extLst>
          </p:cNvPr>
          <p:cNvSpPr txBox="1">
            <a:spLocks/>
          </p:cNvSpPr>
          <p:nvPr/>
        </p:nvSpPr>
        <p:spPr>
          <a:xfrm>
            <a:off x="6414225" y="2773465"/>
            <a:ext cx="6005245" cy="9718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Referensi</a:t>
            </a:r>
            <a:r>
              <a:rPr lang="en-US" sz="2400" dirty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pengadaan</a:t>
            </a:r>
            <a:r>
              <a:rPr lang="en-US" sz="2400" dirty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langsung</a:t>
            </a:r>
            <a:r>
              <a:rPr lang="en-US" sz="2400" dirty="0">
                <a:solidFill>
                  <a:schemeClr val="bg1"/>
                </a:solidFill>
                <a:latin typeface="Helvetica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Helvetica" charset="0"/>
              </a:rPr>
              <a:t>sebelumnya</a:t>
            </a:r>
            <a:endParaRPr lang="en-US" sz="2400" dirty="0">
              <a:solidFill>
                <a:schemeClr val="bg1"/>
              </a:solidFill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1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29492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AUDITOR</a:t>
            </a:r>
          </a:p>
        </p:txBody>
      </p:sp>
      <p:sp>
        <p:nvSpPr>
          <p:cNvPr id="9" name="Rectangle 8"/>
          <p:cNvSpPr/>
          <p:nvPr/>
        </p:nvSpPr>
        <p:spPr>
          <a:xfrm>
            <a:off x="-1" y="276457"/>
            <a:ext cx="2229493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4388" y="317553"/>
            <a:ext cx="2969231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Helvetica Light" charset="0"/>
                <a:ea typeface="Helvetica Light" charset="0"/>
                <a:cs typeface="Helvetica Light" charset="0"/>
              </a:rPr>
              <a:t>FOKUS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-164387" y="2022850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715785" y="2022849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....</a:t>
            </a:r>
            <a:endParaRPr lang="en-US" sz="2800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83619" y="1537672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311089" y="1398561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Pasal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2: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RUANG LINGKUP</a:t>
            </a:r>
          </a:p>
        </p:txBody>
      </p:sp>
      <p:sp>
        <p:nvSpPr>
          <p:cNvPr id="36" name="Rectangle 35"/>
          <p:cNvSpPr/>
          <p:nvPr/>
        </p:nvSpPr>
        <p:spPr>
          <a:xfrm>
            <a:off x="-164387" y="3227975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1715785" y="3227974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....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083619" y="2742797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311089" y="2603686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Pasal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11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butir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g: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NILAI MINIMAL YANG DIMASUKKAN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164387" y="4461613"/>
            <a:ext cx="11876926" cy="85905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715785" y="4461612"/>
            <a:ext cx="903098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....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083619" y="3976435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1311089" y="3837324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Pasal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14: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AUDITOR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83619" y="5219608"/>
            <a:ext cx="10115212" cy="609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1311089" y="5080497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Pasal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19: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KEADAAN KAHAR</a:t>
            </a:r>
          </a:p>
        </p:txBody>
      </p:sp>
    </p:spTree>
    <p:extLst>
      <p:ext uri="{BB962C8B-B14F-4D97-AF65-F5344CB8AC3E}">
        <p14:creationId xmlns:p14="http://schemas.microsoft.com/office/powerpoint/2010/main" val="44510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493267" y="317553"/>
            <a:ext cx="3466826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AUDITOR</a:t>
            </a:r>
          </a:p>
        </p:txBody>
      </p:sp>
      <p:sp>
        <p:nvSpPr>
          <p:cNvPr id="9" name="Rectangle 8"/>
          <p:cNvSpPr/>
          <p:nvPr/>
        </p:nvSpPr>
        <p:spPr>
          <a:xfrm>
            <a:off x="-477077" y="276457"/>
            <a:ext cx="6970344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3004" y="317553"/>
            <a:ext cx="6614649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Helvetica Light" charset="0"/>
                <a:ea typeface="Helvetica Light" charset="0"/>
                <a:cs typeface="Helvetica Light" charset="0"/>
              </a:rPr>
              <a:t>SYARAT PENDAFTARAN </a:t>
            </a:r>
          </a:p>
        </p:txBody>
      </p:sp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xmlns="" id="{F7338876-CFA5-914E-954C-363C7A3BC8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178" t="24297" r="19172" b="32506"/>
          <a:stretch/>
        </p:blipFill>
        <p:spPr>
          <a:xfrm>
            <a:off x="838200" y="1690688"/>
            <a:ext cx="10515600" cy="4759357"/>
          </a:xfrm>
        </p:spPr>
      </p:pic>
    </p:spTree>
    <p:extLst>
      <p:ext uri="{BB962C8B-B14F-4D97-AF65-F5344CB8AC3E}">
        <p14:creationId xmlns:p14="http://schemas.microsoft.com/office/powerpoint/2010/main" val="53312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7233" y="657156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TERIMA KASIH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378554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0" y="6424273"/>
            <a:ext cx="9144000" cy="3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bg1"/>
                </a:solidFill>
              </a:rPr>
              <a:t>KEMENTERIAN PENDIDIKAN DAN KEBUDAYAAN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945366" y="1639234"/>
            <a:ext cx="3246634" cy="1815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4610" r="13815" b="5831"/>
          <a:stretch/>
        </p:blipFill>
        <p:spPr>
          <a:xfrm>
            <a:off x="8945366" y="1684094"/>
            <a:ext cx="1459670" cy="1726219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0" y="6039274"/>
            <a:ext cx="9144000" cy="3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bg1"/>
                </a:solidFill>
              </a:rPr>
              <a:t>BIRO UMUM - SEKRETARIAT JENDERAL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82886" y="2968487"/>
            <a:ext cx="5049227" cy="8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3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900" y="6381328"/>
            <a:ext cx="2743200" cy="365125"/>
          </a:xfrm>
        </p:spPr>
        <p:txBody>
          <a:bodyPr/>
          <a:lstStyle/>
          <a:p>
            <a:fld id="{0B0159CA-0A50-469A-B993-D37A51B76CFC}" type="slidenum">
              <a:rPr lang="en-US" smtClean="0">
                <a:solidFill>
                  <a:schemeClr val="tx1"/>
                </a:solidFill>
              </a:rPr>
              <a:pPr/>
              <a:t>2</a:t>
            </a:fld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181447"/>
              </p:ext>
            </p:extLst>
          </p:nvPr>
        </p:nvGraphicFramePr>
        <p:xfrm>
          <a:off x="623393" y="1268764"/>
          <a:ext cx="11089230" cy="489653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7272807"/>
                <a:gridCol w="1861847"/>
                <a:gridCol w="1954576"/>
              </a:tblGrid>
              <a:tr h="586956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Unit </a:t>
                      </a: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Utama</a:t>
                      </a:r>
                      <a:endParaRPr lang="en-AU" sz="18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Jumlah</a:t>
                      </a: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Paket</a:t>
                      </a:r>
                      <a:endParaRPr lang="en-AU" sz="18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Nilai</a:t>
                      </a: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Paket</a:t>
                      </a: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8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</a:tr>
              <a:tr h="586956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AU" sz="18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Rp</a:t>
                      </a:r>
                      <a:r>
                        <a:rPr lang="en-AU" sz="18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)</a:t>
                      </a:r>
                      <a:endParaRPr lang="en-AU" sz="18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SEKRETARIAT JENDERAL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674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169,969,332,908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DIREKTORAT JENDERAL GURU DAN TENAGA KEPENDIDIKAN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1274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273,527,572,446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DIREKTORAT JENDERAL PENDIDIKAN DASAR DAN MENENGAH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1528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741,041,742,374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DIREKTORAT JENDERAL PENDIDIKAN ANAK USIA DINI DAN PENDIDIKAN MASYARAKAT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184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24,295,078,327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DITJEN KEBUDAYAAN</a:t>
                      </a:r>
                      <a:endParaRPr lang="en-AU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457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198,424,750,329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INSPEKTORAT JENDERAL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0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0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BADAN PENGEMBANGAN DAN PEMBINAAN BAHASA</a:t>
                      </a:r>
                      <a:endParaRPr lang="en-AU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49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6,266,142,665</a:t>
                      </a:r>
                      <a:endParaRPr lang="en-AU" sz="1600" b="0" i="0" u="none" strike="noStrike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AU" sz="1600" u="none" strike="noStrike">
                          <a:effectLst/>
                        </a:rPr>
                        <a:t>BADAN PENELITIAN DAN PENGEMBANGAN</a:t>
                      </a:r>
                      <a:endParaRPr lang="en-AU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60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u="none" strike="noStrike" dirty="0">
                          <a:effectLst/>
                        </a:rPr>
                        <a:t>8,771,414,958</a:t>
                      </a:r>
                      <a:endParaRPr lang="en-AU" sz="1600" b="0" i="0" u="none" strike="noStrike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/>
                </a:tc>
              </a:tr>
              <a:tr h="4136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b="1" u="none" strike="noStrike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JUMLAH TOTAL</a:t>
                      </a:r>
                      <a:r>
                        <a:rPr lang="en-AU" sz="16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 </a:t>
                      </a:r>
                      <a:endParaRPr lang="en-AU" sz="16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AU" sz="16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4226</a:t>
                      </a:r>
                      <a:endParaRPr lang="en-AU" sz="16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ct val="150000"/>
                        </a:lnSpc>
                      </a:pPr>
                      <a:r>
                        <a:rPr lang="en-AU" sz="16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1,422,296,034,007</a:t>
                      </a:r>
                      <a:endParaRPr lang="en-AU" sz="16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85725" marT="9525" marB="0"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3900" y="51337"/>
            <a:ext cx="1174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>
                <a:solidFill>
                  <a:schemeClr val="accent1">
                    <a:lumMod val="50000"/>
                  </a:schemeClr>
                </a:solidFill>
              </a:rPr>
              <a:t>Realisasi Pengadaan Barang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id-ID" sz="2800" b="1" dirty="0" smtClean="0">
                <a:solidFill>
                  <a:schemeClr val="accent1">
                    <a:lumMod val="50000"/>
                  </a:schemeClr>
                </a:solidFill>
              </a:rPr>
              <a:t>Jasa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Kemendikbud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T.A. 2018</a:t>
            </a:r>
            <a:endParaRPr lang="id-ID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0200456" y="867475"/>
            <a:ext cx="142551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746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746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746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746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7466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746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746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746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746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id-ID" sz="1500" b="1" dirty="0">
                <a:solidFill>
                  <a:schemeClr val="accent2">
                    <a:lumMod val="75000"/>
                  </a:schemeClr>
                </a:solidFill>
              </a:rPr>
              <a:t>P</a:t>
            </a:r>
            <a:r>
              <a:rPr lang="id-ID" altLang="id-ID" sz="1500" b="1" dirty="0">
                <a:solidFill>
                  <a:schemeClr val="accent2">
                    <a:lumMod val="75000"/>
                  </a:schemeClr>
                </a:solidFill>
              </a:rPr>
              <a:t>er </a:t>
            </a:r>
            <a:r>
              <a:rPr lang="en-US" altLang="id-ID" sz="1500" b="1" dirty="0" smtClean="0">
                <a:solidFill>
                  <a:schemeClr val="accent2">
                    <a:lumMod val="75000"/>
                  </a:schemeClr>
                </a:solidFill>
              </a:rPr>
              <a:t>09</a:t>
            </a:r>
            <a:r>
              <a:rPr lang="id-ID" altLang="id-ID" sz="15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id-ID" sz="1500" b="1" dirty="0" err="1">
                <a:solidFill>
                  <a:schemeClr val="accent2">
                    <a:lumMod val="75000"/>
                  </a:schemeClr>
                </a:solidFill>
              </a:rPr>
              <a:t>Juli</a:t>
            </a:r>
            <a:r>
              <a:rPr lang="id-ID" altLang="id-ID" sz="15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ID" altLang="id-ID" sz="1500" b="1" dirty="0">
                <a:solidFill>
                  <a:schemeClr val="accent2">
                    <a:lumMod val="75000"/>
                  </a:schemeClr>
                </a:solidFill>
              </a:rPr>
              <a:t>2018</a:t>
            </a:r>
            <a:endParaRPr lang="en-GB" altLang="id-ID" sz="1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Kotak Teks 1">
            <a:extLst>
              <a:ext uri="{FF2B5EF4-FFF2-40B4-BE49-F238E27FC236}">
                <a16:creationId xmlns:a16="http://schemas.microsoft.com/office/drawing/2014/main" xmlns="" id="{757B02A7-E10D-4A54-9684-31967607E94C}"/>
              </a:ext>
            </a:extLst>
          </p:cNvPr>
          <p:cNvSpPr txBox="1"/>
          <p:nvPr/>
        </p:nvSpPr>
        <p:spPr>
          <a:xfrm>
            <a:off x="551384" y="6148391"/>
            <a:ext cx="8824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200" b="1" dirty="0" err="1">
                <a:solidFill>
                  <a:schemeClr val="accent2">
                    <a:lumMod val="75000"/>
                  </a:schemeClr>
                </a:solidFill>
              </a:rPr>
              <a:t>Ket</a:t>
            </a:r>
            <a:r>
              <a:rPr lang="en-ID" sz="1200" b="1" dirty="0">
                <a:solidFill>
                  <a:schemeClr val="accent2">
                    <a:lumMod val="75000"/>
                  </a:schemeClr>
                </a:solidFill>
              </a:rPr>
              <a:t> : </a:t>
            </a:r>
            <a:endParaRPr lang="id-ID" sz="1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ID" sz="12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untuk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pengadaan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barang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dan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jasa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i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on process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belum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tercantum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dalam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kolom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ini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.</a:t>
            </a:r>
            <a:endParaRPr lang="en-US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62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59CA-0A50-469A-B993-D37A51B76CF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7261" y="188640"/>
            <a:ext cx="1174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800" b="1" dirty="0">
                <a:solidFill>
                  <a:schemeClr val="accent1">
                    <a:lumMod val="50000"/>
                  </a:schemeClr>
                </a:solidFill>
              </a:rPr>
              <a:t>PROGRES IMPLEMENTASI PENGADAAN LANGSUNG </a:t>
            </a:r>
            <a:r>
              <a:rPr lang="da-DK" sz="2800" b="1" dirty="0" smtClean="0">
                <a:solidFill>
                  <a:schemeClr val="accent1">
                    <a:lumMod val="50000"/>
                  </a:schemeClr>
                </a:solidFill>
              </a:rPr>
              <a:t>T.A. 2018</a:t>
            </a:r>
          </a:p>
          <a:p>
            <a:pPr algn="ctr"/>
            <a:r>
              <a:rPr lang="da-DK" sz="2800" b="1" dirty="0" smtClean="0">
                <a:solidFill>
                  <a:schemeClr val="accent1">
                    <a:lumMod val="50000"/>
                  </a:schemeClr>
                </a:solidFill>
              </a:rPr>
              <a:t>MELALUI SISTEM INFORMASI PENGADAAN LANGSUNG (SIMPEL)</a:t>
            </a:r>
            <a:endParaRPr lang="id-ID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549979"/>
              </p:ext>
            </p:extLst>
          </p:nvPr>
        </p:nvGraphicFramePr>
        <p:xfrm>
          <a:off x="844450" y="1340767"/>
          <a:ext cx="10909821" cy="486927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6189415"/>
                <a:gridCol w="1469006"/>
                <a:gridCol w="1390660"/>
                <a:gridCol w="1860740"/>
              </a:tblGrid>
              <a:tr h="5127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Eselon</a:t>
                      </a:r>
                      <a:r>
                        <a:rPr lang="en-AU" sz="20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 I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Jml Satker*</a:t>
                      </a:r>
                      <a:endParaRPr lang="en-AU" sz="2000" b="1" i="0" u="none" strike="noStrike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% Satker Implementasi Simpel</a:t>
                      </a:r>
                      <a:endParaRPr lang="en-AU" sz="2000" b="1" i="0" u="none" strike="noStrike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</a:tr>
              <a:tr h="768179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Sudah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Belum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Ditjen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Dikdasmen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 dirty="0">
                          <a:effectLst/>
                        </a:rPr>
                        <a:t>26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 dirty="0">
                          <a:effectLst/>
                        </a:rPr>
                        <a:t>13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 dirty="0">
                          <a:effectLst/>
                        </a:rPr>
                        <a:t>66.7%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Ditjen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Kebudayaan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27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13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67.5%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Sekretariat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Jenderal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9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7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56.3%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Ditjen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Paudikmas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11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23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32.4%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nl-NL" sz="2000" b="0" u="none" strike="noStrike" dirty="0">
                          <a:effectLst/>
                        </a:rPr>
                        <a:t>Ditjen Guru dan Tenaga Kependidikan</a:t>
                      </a:r>
                      <a:endParaRPr lang="nl-N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9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52.6%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Badan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Pengembangan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dan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Pembinaan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Bahasa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24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29.4%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Badan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Penelitian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dan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Pengembangan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5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33.3%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0" u="none" strike="noStrike" dirty="0" err="1">
                          <a:effectLst/>
                        </a:rPr>
                        <a:t>Inspektorat</a:t>
                      </a:r>
                      <a:r>
                        <a:rPr lang="en-AU" sz="2000" b="0" u="none" strike="noStrike" dirty="0">
                          <a:effectLst/>
                        </a:rPr>
                        <a:t> </a:t>
                      </a:r>
                      <a:r>
                        <a:rPr lang="en-AU" sz="2000" b="0" u="none" strike="noStrike" dirty="0" err="1">
                          <a:effectLst/>
                        </a:rPr>
                        <a:t>Jenderal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 dirty="0">
                          <a:effectLst/>
                        </a:rPr>
                        <a:t>1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 dirty="0">
                          <a:effectLst/>
                        </a:rPr>
                        <a:t>0</a:t>
                      </a:r>
                      <a:endParaRPr lang="en-A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0" u="none" strike="noStrike">
                          <a:effectLst/>
                        </a:rPr>
                        <a:t>100.0%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8708">
                <a:tc>
                  <a:txBody>
                    <a:bodyPr/>
                    <a:lstStyle/>
                    <a:p>
                      <a:pPr algn="l" fontAlgn="ctr"/>
                      <a:r>
                        <a:rPr lang="en-AU" sz="20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Total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99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99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20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</a:rPr>
                        <a:t>50.0%</a:t>
                      </a:r>
                      <a:endParaRPr lang="en-AU" sz="20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6" name="Kotak Teks 25">
            <a:extLst>
              <a:ext uri="{FF2B5EF4-FFF2-40B4-BE49-F238E27FC236}">
                <a16:creationId xmlns:a16="http://schemas.microsoft.com/office/drawing/2014/main" xmlns="" id="{C7CA89CA-0B2A-4FC5-A2B8-7A111083DEAF}"/>
              </a:ext>
            </a:extLst>
          </p:cNvPr>
          <p:cNvSpPr txBox="1"/>
          <p:nvPr/>
        </p:nvSpPr>
        <p:spPr>
          <a:xfrm>
            <a:off x="695400" y="6264610"/>
            <a:ext cx="222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Update per </a:t>
            </a:r>
            <a:r>
              <a:rPr lang="en-AU" sz="1400" b="1" dirty="0" err="1" smtClean="0">
                <a:solidFill>
                  <a:schemeClr val="accent2">
                    <a:lumMod val="75000"/>
                  </a:schemeClr>
                </a:solidFill>
              </a:rPr>
              <a:t>tgl</a:t>
            </a:r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 6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J</a:t>
            </a:r>
            <a:r>
              <a:rPr lang="id-ID" sz="1400" b="1" dirty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2018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59CA-0A50-469A-B993-D37A51B76CF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7261" y="188640"/>
            <a:ext cx="1174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>
                <a:solidFill>
                  <a:schemeClr val="accent1">
                    <a:lumMod val="50000"/>
                  </a:schemeClr>
                </a:solidFill>
              </a:rPr>
              <a:t>SATKER YANG BELUM MENGGUNAKAN SIMPEL (1)</a:t>
            </a:r>
            <a:endParaRPr lang="id-ID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Kotak Teks 25">
            <a:extLst>
              <a:ext uri="{FF2B5EF4-FFF2-40B4-BE49-F238E27FC236}">
                <a16:creationId xmlns:a16="http://schemas.microsoft.com/office/drawing/2014/main" xmlns="" id="{C7CA89CA-0B2A-4FC5-A2B8-7A111083DEAF}"/>
              </a:ext>
            </a:extLst>
          </p:cNvPr>
          <p:cNvSpPr txBox="1"/>
          <p:nvPr/>
        </p:nvSpPr>
        <p:spPr>
          <a:xfrm rot="20290375">
            <a:off x="427261" y="557971"/>
            <a:ext cx="222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Update per </a:t>
            </a:r>
            <a:r>
              <a:rPr lang="en-AU" sz="1400" b="1" dirty="0" err="1" smtClean="0">
                <a:solidFill>
                  <a:schemeClr val="accent2">
                    <a:lumMod val="75000"/>
                  </a:schemeClr>
                </a:solidFill>
              </a:rPr>
              <a:t>tgl</a:t>
            </a:r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 6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J</a:t>
            </a:r>
            <a:r>
              <a:rPr lang="id-ID" sz="1400" b="1" dirty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2018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49081"/>
              </p:ext>
            </p:extLst>
          </p:nvPr>
        </p:nvGraphicFramePr>
        <p:xfrm>
          <a:off x="664879" y="974352"/>
          <a:ext cx="5314580" cy="5717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Worksheet" r:id="rId3" imgW="4419865" imgH="4754704" progId="Excel.Sheet.12">
                  <p:embed/>
                </p:oleObj>
              </mc:Choice>
              <mc:Fallback>
                <p:oleObj name="Worksheet" r:id="rId3" imgW="4419865" imgH="47547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4879" y="974352"/>
                        <a:ext cx="5314580" cy="5717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110536"/>
              </p:ext>
            </p:extLst>
          </p:nvPr>
        </p:nvGraphicFramePr>
        <p:xfrm>
          <a:off x="6813176" y="974352"/>
          <a:ext cx="4988859" cy="578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Worksheet" r:id="rId5" imgW="4419865" imgH="5120816" progId="Excel.Sheet.12">
                  <p:embed/>
                </p:oleObj>
              </mc:Choice>
              <mc:Fallback>
                <p:oleObj name="Worksheet" r:id="rId5" imgW="4419865" imgH="512081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13176" y="974352"/>
                        <a:ext cx="4988859" cy="5780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198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59CA-0A50-469A-B993-D37A51B76CF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7261" y="188640"/>
            <a:ext cx="1174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>
                <a:solidFill>
                  <a:schemeClr val="accent1">
                    <a:lumMod val="50000"/>
                  </a:schemeClr>
                </a:solidFill>
              </a:rPr>
              <a:t>SATKER YANG BELUM MENGGUNAKAN SIMPEL (2)</a:t>
            </a:r>
            <a:endParaRPr lang="id-ID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Kotak Teks 25">
            <a:extLst>
              <a:ext uri="{FF2B5EF4-FFF2-40B4-BE49-F238E27FC236}">
                <a16:creationId xmlns:a16="http://schemas.microsoft.com/office/drawing/2014/main" xmlns="" id="{C7CA89CA-0B2A-4FC5-A2B8-7A111083DEAF}"/>
              </a:ext>
            </a:extLst>
          </p:cNvPr>
          <p:cNvSpPr txBox="1"/>
          <p:nvPr/>
        </p:nvSpPr>
        <p:spPr>
          <a:xfrm rot="20290375">
            <a:off x="427261" y="557971"/>
            <a:ext cx="222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Update per </a:t>
            </a:r>
            <a:r>
              <a:rPr lang="en-AU" sz="1400" b="1" dirty="0" err="1" smtClean="0">
                <a:solidFill>
                  <a:schemeClr val="accent2">
                    <a:lumMod val="75000"/>
                  </a:schemeClr>
                </a:solidFill>
              </a:rPr>
              <a:t>tgl</a:t>
            </a:r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 6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J</a:t>
            </a:r>
            <a:r>
              <a:rPr lang="id-ID" sz="1400" b="1" dirty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2018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589299"/>
              </p:ext>
            </p:extLst>
          </p:nvPr>
        </p:nvGraphicFramePr>
        <p:xfrm>
          <a:off x="721659" y="848005"/>
          <a:ext cx="4836458" cy="580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Worksheet" r:id="rId3" imgW="4419865" imgH="5303344" progId="Excel.Sheet.12">
                  <p:embed/>
                </p:oleObj>
              </mc:Choice>
              <mc:Fallback>
                <p:oleObj name="Worksheet" r:id="rId3" imgW="4419865" imgH="530334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1659" y="848005"/>
                        <a:ext cx="4836458" cy="5804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578548"/>
              </p:ext>
            </p:extLst>
          </p:nvPr>
        </p:nvGraphicFramePr>
        <p:xfrm>
          <a:off x="6149256" y="937651"/>
          <a:ext cx="5419697" cy="5606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Worksheet" r:id="rId5" imgW="4419865" imgH="4572176" progId="Excel.Sheet.12">
                  <p:embed/>
                </p:oleObj>
              </mc:Choice>
              <mc:Fallback>
                <p:oleObj name="Worksheet" r:id="rId5" imgW="4419865" imgH="457217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9256" y="937651"/>
                        <a:ext cx="5419697" cy="5606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0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59CA-0A50-469A-B993-D37A51B76CF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7261" y="188640"/>
            <a:ext cx="1174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>
                <a:solidFill>
                  <a:schemeClr val="accent1">
                    <a:lumMod val="50000"/>
                  </a:schemeClr>
                </a:solidFill>
              </a:rPr>
              <a:t>SATKER YANG BELUM MENGGUNAKAN SIMPEL (3)</a:t>
            </a:r>
            <a:endParaRPr lang="id-ID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Kotak Teks 25">
            <a:extLst>
              <a:ext uri="{FF2B5EF4-FFF2-40B4-BE49-F238E27FC236}">
                <a16:creationId xmlns:a16="http://schemas.microsoft.com/office/drawing/2014/main" xmlns="" id="{C7CA89CA-0B2A-4FC5-A2B8-7A111083DEAF}"/>
              </a:ext>
            </a:extLst>
          </p:cNvPr>
          <p:cNvSpPr txBox="1"/>
          <p:nvPr/>
        </p:nvSpPr>
        <p:spPr>
          <a:xfrm rot="20290375">
            <a:off x="427261" y="557971"/>
            <a:ext cx="2222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Update per </a:t>
            </a:r>
            <a:r>
              <a:rPr lang="en-AU" sz="1400" b="1" dirty="0" err="1" smtClean="0">
                <a:solidFill>
                  <a:schemeClr val="accent2">
                    <a:lumMod val="75000"/>
                  </a:schemeClr>
                </a:solidFill>
              </a:rPr>
              <a:t>tgl</a:t>
            </a:r>
            <a:r>
              <a:rPr lang="en-AU" sz="1400" b="1" dirty="0" smtClean="0">
                <a:solidFill>
                  <a:schemeClr val="accent2">
                    <a:lumMod val="75000"/>
                  </a:schemeClr>
                </a:solidFill>
              </a:rPr>
              <a:t> 6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J</a:t>
            </a:r>
            <a:r>
              <a:rPr lang="id-ID" sz="1400" b="1" dirty="0">
                <a:solidFill>
                  <a:schemeClr val="accent2">
                    <a:lumMod val="75000"/>
                  </a:schemeClr>
                </a:solidFill>
              </a:rPr>
              <a:t>u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</a:rPr>
              <a:t>l</a:t>
            </a:r>
            <a:r>
              <a:rPr lang="id-ID" sz="1400" b="1" dirty="0" smtClean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2018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84235"/>
              </p:ext>
            </p:extLst>
          </p:nvPr>
        </p:nvGraphicFramePr>
        <p:xfrm>
          <a:off x="624158" y="711859"/>
          <a:ext cx="5586234" cy="6009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Worksheet" r:id="rId3" imgW="4419865" imgH="4754704" progId="Excel.Sheet.12">
                  <p:embed/>
                </p:oleObj>
              </mc:Choice>
              <mc:Fallback>
                <p:oleObj name="Worksheet" r:id="rId3" imgW="4419865" imgH="475470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158" y="711859"/>
                        <a:ext cx="5586234" cy="6009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8386"/>
              </p:ext>
            </p:extLst>
          </p:nvPr>
        </p:nvGraphicFramePr>
        <p:xfrm>
          <a:off x="6723529" y="632803"/>
          <a:ext cx="4746811" cy="608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Worksheet" r:id="rId5" imgW="4419865" imgH="5669456" progId="Excel.Sheet.12">
                  <p:embed/>
                </p:oleObj>
              </mc:Choice>
              <mc:Fallback>
                <p:oleObj name="Worksheet" r:id="rId5" imgW="4419865" imgH="566945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23529" y="632803"/>
                        <a:ext cx="4746811" cy="608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75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727" y="164099"/>
            <a:ext cx="9144000" cy="2095009"/>
          </a:xfrm>
        </p:spPr>
        <p:txBody>
          <a:bodyPr>
            <a:normAutofit fontScale="90000"/>
          </a:bodyPr>
          <a:lstStyle/>
          <a:p>
            <a:pPr algn="l"/>
            <a:r>
              <a:rPr lang="id-ID" sz="54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PSL</a:t>
            </a:r>
            <a:r>
              <a:rPr lang="id-ID" sz="19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charset="0"/>
                <a:ea typeface="Helvetica" charset="0"/>
                <a:cs typeface="Helvetica" charset="0"/>
              </a:rPr>
              <a:t>69</a:t>
            </a:r>
            <a:r>
              <a:rPr lang="id-ID" sz="54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PERPRES1618</a:t>
            </a:r>
            <a:endParaRPr lang="en-US" sz="5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4610" r="13815" b="5831"/>
          <a:stretch/>
        </p:blipFill>
        <p:spPr>
          <a:xfrm>
            <a:off x="10496260" y="657156"/>
            <a:ext cx="1459670" cy="172621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82886" y="2968487"/>
            <a:ext cx="5049227" cy="8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9" t="17909" r="8383" b="26797"/>
          <a:stretch/>
        </p:blipFill>
        <p:spPr bwMode="auto">
          <a:xfrm>
            <a:off x="4563063" y="3213184"/>
            <a:ext cx="7475154" cy="341467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7727" y="1757125"/>
            <a:ext cx="74131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id-ID" sz="5400" b="1" cap="none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Semua pengadaan termasuk</a:t>
            </a:r>
          </a:p>
          <a:p>
            <a:r>
              <a:rPr lang="id-ID" sz="5400" b="1" cap="none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PENGADAAN LANGSUNG </a:t>
            </a:r>
          </a:p>
          <a:p>
            <a:r>
              <a:rPr lang="id-ID" sz="5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harus</a:t>
            </a:r>
            <a:r>
              <a:rPr lang="id-ID" sz="5400" b="1" cap="none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“ELEKTRONIK”</a:t>
            </a:r>
            <a:endParaRPr lang="en-US" sz="5400" b="1" cap="none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9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153988" y="317553"/>
            <a:ext cx="2928136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SIMPEL</a:t>
            </a:r>
            <a:endParaRPr lang="en-US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477077" y="276457"/>
            <a:ext cx="4670822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3005" y="317553"/>
            <a:ext cx="4261221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Helvetica Light" charset="0"/>
                <a:ea typeface="Helvetica Light" charset="0"/>
                <a:cs typeface="Helvetica Light" charset="0"/>
              </a:rPr>
              <a:t>IMPLEMENTASI </a:t>
            </a:r>
            <a:endParaRPr lang="en-US" dirty="0">
              <a:latin typeface="Helvetica Light" charset="0"/>
              <a:ea typeface="Helvetica Light" charset="0"/>
              <a:cs typeface="Helvetica Light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9871" y="2108580"/>
            <a:ext cx="10897459" cy="103363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19871" y="2437323"/>
            <a:ext cx="1118170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WAJIB DIGUNAKAN MULAI MARET 2018 DI SELURUH SATKER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83619" y="1739916"/>
            <a:ext cx="11128926" cy="702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1311089" y="1642386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Surat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Edaran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Sesjen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Kemendikbud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No 1773/A.A6.3/LK/2018 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19871" y="3647502"/>
            <a:ext cx="10897459" cy="1261015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619871" y="3876491"/>
            <a:ext cx="11181704" cy="11937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PENGARAH </a:t>
            </a:r>
            <a:r>
              <a:rPr lang="id-ID" sz="2800" dirty="0" smtClean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&amp;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KOORDINATOR IMPLEMENTASI </a:t>
            </a:r>
            <a:r>
              <a:rPr lang="id-ID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DI 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UNIT </a:t>
            </a:r>
            <a:r>
              <a:rPr lang="en-US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UTAMA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83619" y="3278840"/>
            <a:ext cx="11128926" cy="702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311089" y="3164684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Surat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Keputusan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dirty="0" err="1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Menteri</a:t>
            </a:r>
            <a:r>
              <a:rPr lang="en-US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No 1764/A.A6.3/LK/2018 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4814" y="5374710"/>
            <a:ext cx="10897459" cy="1310483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644814" y="5703454"/>
            <a:ext cx="11181704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b="1" dirty="0" smtClean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PENGADAAN LANGSUNG KEMDIKBUD WAJIB PAKAI SIMPEL</a:t>
            </a:r>
            <a:endParaRPr lang="en-US" sz="28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08562" y="5006047"/>
            <a:ext cx="11128926" cy="702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336032" y="4908517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800" dirty="0" smtClean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Permendikbud Nomor 11 Tahun 2018 – 30 April 2018  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1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373330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6457"/>
            <a:ext cx="3390472" cy="887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974" y="317553"/>
            <a:ext cx="914400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 smtClean="0">
                <a:latin typeface="Helvetica Light" charset="0"/>
                <a:ea typeface="Helvetica Light" charset="0"/>
                <a:cs typeface="Helvetica Light" charset="0"/>
              </a:rPr>
              <a:t>Lata</a:t>
            </a:r>
            <a:endParaRPr lang="en-US" dirty="0">
              <a:latin typeface="Helvetica Light" charset="0"/>
              <a:ea typeface="Helvetica Light" charset="0"/>
              <a:cs typeface="Helvetica Light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3BF0171-5D54-2B41-9889-9475CE0133D7}"/>
              </a:ext>
            </a:extLst>
          </p:cNvPr>
          <p:cNvSpPr/>
          <p:nvPr/>
        </p:nvSpPr>
        <p:spPr>
          <a:xfrm>
            <a:off x="619871" y="2373622"/>
            <a:ext cx="10897459" cy="94012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7717B66D-095A-AB4F-AAD8-F0051CC3A9D1}"/>
              </a:ext>
            </a:extLst>
          </p:cNvPr>
          <p:cNvSpPr/>
          <p:nvPr/>
        </p:nvSpPr>
        <p:spPr>
          <a:xfrm>
            <a:off x="1083619" y="2004958"/>
            <a:ext cx="11128926" cy="702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D988D6F5-B3E6-0E4D-8B23-BEB235A8A978}"/>
              </a:ext>
            </a:extLst>
          </p:cNvPr>
          <p:cNvSpPr txBox="1">
            <a:spLocks/>
          </p:cNvSpPr>
          <p:nvPr/>
        </p:nvSpPr>
        <p:spPr>
          <a:xfrm>
            <a:off x="1311089" y="1907428"/>
            <a:ext cx="10166580" cy="887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KEKINIAN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BB335DDB-D411-074A-B272-D633EDBC9BAA}"/>
              </a:ext>
            </a:extLst>
          </p:cNvPr>
          <p:cNvSpPr/>
          <p:nvPr/>
        </p:nvSpPr>
        <p:spPr>
          <a:xfrm>
            <a:off x="619871" y="4070394"/>
            <a:ext cx="10897459" cy="1816698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xmlns="" id="{60FCFA34-8CD8-3A44-83B3-4DA844A27DCC}"/>
              </a:ext>
            </a:extLst>
          </p:cNvPr>
          <p:cNvSpPr txBox="1">
            <a:spLocks/>
          </p:cNvSpPr>
          <p:nvPr/>
        </p:nvSpPr>
        <p:spPr>
          <a:xfrm>
            <a:off x="960634" y="4504408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TATA LAKSANA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12E59823-3F90-8649-BB91-8E432C5F91C3}"/>
              </a:ext>
            </a:extLst>
          </p:cNvPr>
          <p:cNvSpPr/>
          <p:nvPr/>
        </p:nvSpPr>
        <p:spPr>
          <a:xfrm>
            <a:off x="1083619" y="3761445"/>
            <a:ext cx="11128926" cy="772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E910645A-F84A-5047-B43E-C60CA2724257}"/>
              </a:ext>
            </a:extLst>
          </p:cNvPr>
          <p:cNvSpPr txBox="1">
            <a:spLocks/>
          </p:cNvSpPr>
          <p:nvPr/>
        </p:nvSpPr>
        <p:spPr>
          <a:xfrm>
            <a:off x="1311089" y="3654649"/>
            <a:ext cx="10166580" cy="976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Menghasilkan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INFORMASI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untuk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 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ECCBEFE5-97A1-9343-814C-350EB5F0844B}"/>
              </a:ext>
            </a:extLst>
          </p:cNvPr>
          <p:cNvSpPr txBox="1">
            <a:spLocks/>
          </p:cNvSpPr>
          <p:nvPr/>
        </p:nvSpPr>
        <p:spPr>
          <a:xfrm>
            <a:off x="960634" y="5035850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PENGAWASAN</a:t>
            </a:r>
            <a:endParaRPr lang="en-US" sz="2400" b="1" dirty="0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951D0453-59F3-D447-9938-D9B7A65BF8AE}"/>
              </a:ext>
            </a:extLst>
          </p:cNvPr>
          <p:cNvSpPr txBox="1">
            <a:spLocks/>
          </p:cNvSpPr>
          <p:nvPr/>
        </p:nvSpPr>
        <p:spPr>
          <a:xfrm>
            <a:off x="6497398" y="4504408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AKUNTABILITAS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xmlns="" id="{769AB7CC-6EB6-B34C-8998-8E7B2F7AFB94}"/>
              </a:ext>
            </a:extLst>
          </p:cNvPr>
          <p:cNvSpPr txBox="1">
            <a:spLocks/>
          </p:cNvSpPr>
          <p:nvPr/>
        </p:nvSpPr>
        <p:spPr>
          <a:xfrm>
            <a:off x="6497398" y="5035850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PELAYANAN PUBLIK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xmlns="" id="{72A1490B-5CB7-A340-9889-8B49A66046CE}"/>
              </a:ext>
            </a:extLst>
          </p:cNvPr>
          <p:cNvSpPr txBox="1">
            <a:spLocks/>
          </p:cNvSpPr>
          <p:nvPr/>
        </p:nvSpPr>
        <p:spPr>
          <a:xfrm>
            <a:off x="960634" y="2611293"/>
            <a:ext cx="6005245" cy="726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Pemanfaatan</a:t>
            </a:r>
            <a:r>
              <a:rPr lang="en-US" sz="2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TEKNOLOGI INFORMASI</a:t>
            </a:r>
          </a:p>
        </p:txBody>
      </p:sp>
    </p:spTree>
    <p:extLst>
      <p:ext uri="{BB962C8B-B14F-4D97-AF65-F5344CB8AC3E}">
        <p14:creationId xmlns:p14="http://schemas.microsoft.com/office/powerpoint/2010/main" val="3191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11468</TotalTime>
  <Words>481</Words>
  <Application>Microsoft Office PowerPoint</Application>
  <PresentationFormat>Custom</PresentationFormat>
  <Paragraphs>159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Microsoft Excel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PSL69PERPRES1618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kemen dikbud</dc:creator>
  <cp:lastModifiedBy>Lenovo</cp:lastModifiedBy>
  <cp:revision>42</cp:revision>
  <dcterms:created xsi:type="dcterms:W3CDTF">2018-01-18T12:23:44Z</dcterms:created>
  <dcterms:modified xsi:type="dcterms:W3CDTF">2018-07-26T21:49:48Z</dcterms:modified>
</cp:coreProperties>
</file>